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Roboto"/>
      <p:regular r:id="rId11"/>
      <p:bold r:id="rId12"/>
      <p:italic r:id="rId13"/>
      <p:boldItalic r:id="rId14"/>
    </p:embeddedFont>
    <p:embeddedFont>
      <p:font typeface="Aref Ruqaa"/>
      <p:regular r:id="rId15"/>
      <p:bold r:id="rId16"/>
    </p:embeddedFont>
    <p:embeddedFont>
      <p:font typeface="Merriweather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erriweather-boldItalic.fntdata"/><Relationship Id="rId11" Type="http://schemas.openxmlformats.org/officeDocument/2006/relationships/font" Target="fonts/Roboto-regular.fntdata"/><Relationship Id="rId10" Type="http://schemas.openxmlformats.org/officeDocument/2006/relationships/slide" Target="slides/slide5.xml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efRuqaa-regular.fntdata"/><Relationship Id="rId14" Type="http://schemas.openxmlformats.org/officeDocument/2006/relationships/font" Target="fonts/Roboto-boldItalic.fntdata"/><Relationship Id="rId17" Type="http://schemas.openxmlformats.org/officeDocument/2006/relationships/font" Target="fonts/Merriweather-regular.fntdata"/><Relationship Id="rId16" Type="http://schemas.openxmlformats.org/officeDocument/2006/relationships/font" Target="fonts/ArefRuqaa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erriweather-italic.fntdata"/><Relationship Id="rId6" Type="http://schemas.openxmlformats.org/officeDocument/2006/relationships/slide" Target="slides/slide1.xml"/><Relationship Id="rId18" Type="http://schemas.openxmlformats.org/officeDocument/2006/relationships/font" Target="fonts/Merriweather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b4951e9fe9_1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b4951e9fe9_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b4951e9fe9_1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b4951e9fe9_1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b4951e9fe9_1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b4951e9fe9_1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b4951e9fe9_1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b4951e9fe9_1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-190575" y="328750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/>
              <a:t>التصوف الفلسفي</a:t>
            </a:r>
            <a:endParaRPr/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 sz="3100"/>
              <a:t>محاضرة رقم 2</a:t>
            </a:r>
            <a:endParaRPr sz="3100"/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 sz="2900"/>
              <a:t>(دكتوراه)</a:t>
            </a:r>
            <a:endParaRPr sz="2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994825" y="220261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 sz="2900">
                <a:solidFill>
                  <a:srgbClr val="000000"/>
                </a:solidFill>
                <a:latin typeface="Aref Ruqaa"/>
                <a:ea typeface="Aref Ruqaa"/>
                <a:cs typeface="Aref Ruqaa"/>
                <a:sym typeface="Aref Ruqaa"/>
              </a:rPr>
              <a:t>أ.د/ فاطمة فؤاد عبدالحميد</a:t>
            </a:r>
            <a:endParaRPr sz="2900">
              <a:solidFill>
                <a:srgbClr val="000000"/>
              </a:solidFill>
              <a:latin typeface="Aref Ruqaa"/>
              <a:ea typeface="Aref Ruqaa"/>
              <a:cs typeface="Aref Ruqaa"/>
              <a:sym typeface="Aref Ruq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311700" y="38037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/>
              <a:t>المحتوى العلمي : </a:t>
            </a:r>
            <a:r>
              <a:rPr lang="ar" sz="2300">
                <a:latin typeface="Roboto"/>
                <a:ea typeface="Roboto"/>
                <a:cs typeface="Roboto"/>
                <a:sym typeface="Roboto"/>
              </a:rPr>
              <a:t>صلة السماع ب</a:t>
            </a:r>
            <a:r>
              <a:rPr lang="ar" sz="2300">
                <a:latin typeface="Roboto"/>
                <a:ea typeface="Roboto"/>
                <a:cs typeface="Roboto"/>
                <a:sym typeface="Roboto"/>
              </a:rPr>
              <a:t>المقامات</a:t>
            </a:r>
            <a:r>
              <a:rPr lang="ar" sz="2300">
                <a:latin typeface="Roboto"/>
                <a:ea typeface="Roboto"/>
                <a:cs typeface="Roboto"/>
                <a:sym typeface="Roboto"/>
              </a:rPr>
              <a:t> والأحوال</a:t>
            </a:r>
            <a:r>
              <a:rPr lang="ar" sz="17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/>
          </a:p>
        </p:txBody>
      </p:sp>
      <p:sp>
        <p:nvSpPr>
          <p:cNvPr id="71" name="Google Shape;71;p14"/>
          <p:cNvSpPr txBox="1"/>
          <p:nvPr/>
        </p:nvSpPr>
        <p:spPr>
          <a:xfrm>
            <a:off x="370025" y="1496850"/>
            <a:ext cx="8520600" cy="30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" sz="2000" u="sng">
                <a:latin typeface="Roboto"/>
                <a:ea typeface="Roboto"/>
                <a:cs typeface="Roboto"/>
                <a:sym typeface="Roboto"/>
              </a:rPr>
              <a:t>1ـ السماع ومقام التوبة :</a:t>
            </a:r>
            <a:endParaRPr b="1" sz="2000" u="sng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1" algn="r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600" u="sng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1" algn="just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ar" sz="2800">
                <a:latin typeface="Traditional Arabic"/>
                <a:ea typeface="Traditional Arabic"/>
                <a:cs typeface="Traditional Arabic"/>
                <a:sym typeface="Traditional Arabic"/>
              </a:rPr>
              <a:t>التوبة هي المقام الأول ونقطة البدء في السير والسلوك ، والتوبة هي الرجوع من الآثام إلي الطاعة للحق تعالى ، وتوبة العوام هي من سماع الذنوب والمعاصي ، أما توبة الخواص هي عدم الغفلة واليقظة والذكر والسماع الدائم لأوامر الحق تعالى ونواهيه .</a:t>
            </a:r>
            <a:endParaRPr sz="28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" sz="2000" u="sng">
                <a:latin typeface="Roboto"/>
                <a:ea typeface="Roboto"/>
                <a:cs typeface="Roboto"/>
                <a:sym typeface="Roboto"/>
              </a:rPr>
              <a:t> </a:t>
            </a:r>
            <a:endParaRPr b="1" sz="2000" u="sng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5"/>
          <p:cNvSpPr txBox="1"/>
          <p:nvPr/>
        </p:nvSpPr>
        <p:spPr>
          <a:xfrm>
            <a:off x="311725" y="1436575"/>
            <a:ext cx="8699700" cy="319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" sz="2000" u="sng">
                <a:latin typeface="Roboto"/>
                <a:ea typeface="Roboto"/>
                <a:cs typeface="Roboto"/>
                <a:sym typeface="Roboto"/>
              </a:rPr>
              <a:t>2</a:t>
            </a:r>
            <a:r>
              <a:rPr b="1" lang="ar" sz="2000" u="sng">
                <a:latin typeface="Roboto"/>
                <a:ea typeface="Roboto"/>
                <a:cs typeface="Roboto"/>
                <a:sym typeface="Roboto"/>
              </a:rPr>
              <a:t>ـ السماع ومقام الورع :</a:t>
            </a:r>
            <a:endParaRPr b="1" sz="2000" u="sng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1" algn="r">
              <a:lnSpc>
                <a:spcPct val="2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ar" sz="2800">
                <a:latin typeface="Traditional Arabic"/>
                <a:ea typeface="Traditional Arabic"/>
                <a:cs typeface="Traditional Arabic"/>
                <a:sym typeface="Traditional Arabic"/>
              </a:rPr>
              <a:t>أساس الورع الزهد في الدنيا وملذاتها ، والورع هو التخلص من مظالم الدنيا بحيث لا يكون لهذه الأشياء مكان في القلب . </a:t>
            </a:r>
            <a:endParaRPr sz="19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6"/>
          <p:cNvSpPr txBox="1"/>
          <p:nvPr/>
        </p:nvSpPr>
        <p:spPr>
          <a:xfrm>
            <a:off x="311725" y="1436575"/>
            <a:ext cx="8699700" cy="319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" sz="2000" u="sng">
                <a:latin typeface="Roboto"/>
                <a:ea typeface="Roboto"/>
                <a:cs typeface="Roboto"/>
                <a:sym typeface="Roboto"/>
              </a:rPr>
              <a:t>3</a:t>
            </a:r>
            <a:r>
              <a:rPr b="1" lang="ar" sz="2000" u="sng">
                <a:latin typeface="Roboto"/>
                <a:ea typeface="Roboto"/>
                <a:cs typeface="Roboto"/>
                <a:sym typeface="Roboto"/>
              </a:rPr>
              <a:t>ـ السماع ومقام الزهـد :</a:t>
            </a:r>
            <a:endParaRPr b="1" sz="2000" u="sng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1" algn="just">
              <a:lnSpc>
                <a:spcPct val="2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ar" sz="2800">
                <a:latin typeface="Traditional Arabic"/>
                <a:ea typeface="Traditional Arabic"/>
                <a:cs typeface="Traditional Arabic"/>
                <a:sym typeface="Traditional Arabic"/>
              </a:rPr>
              <a:t>يربط الصوفية بين السماع ومقام الزهد ، والزهاد في السماع هم في المرحلة الثانية من مراحل السماع ، المرحلة الأولي فهي للعوام والمبتدئين ، أما المرحلة الثالثة وهي أعلي مراحل السماع فهي للعارفين .</a:t>
            </a:r>
            <a:endParaRPr sz="19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7"/>
          <p:cNvSpPr txBox="1"/>
          <p:nvPr/>
        </p:nvSpPr>
        <p:spPr>
          <a:xfrm>
            <a:off x="311725" y="1436575"/>
            <a:ext cx="8699700" cy="319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" sz="2000" u="sng">
                <a:latin typeface="Roboto"/>
                <a:ea typeface="Roboto"/>
                <a:cs typeface="Roboto"/>
                <a:sym typeface="Roboto"/>
              </a:rPr>
              <a:t>4- </a:t>
            </a:r>
            <a:r>
              <a:rPr b="1" lang="ar" sz="2000" u="sng">
                <a:latin typeface="Roboto"/>
                <a:ea typeface="Roboto"/>
                <a:cs typeface="Roboto"/>
                <a:sym typeface="Roboto"/>
              </a:rPr>
              <a:t>السماع ومقام التوكـل :</a:t>
            </a:r>
            <a:endParaRPr b="1" sz="2000" u="sng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1" algn="just">
              <a:lnSpc>
                <a:spcPct val="2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ar" sz="2800">
                <a:latin typeface="Traditional Arabic"/>
                <a:ea typeface="Traditional Arabic"/>
                <a:cs typeface="Traditional Arabic"/>
                <a:sym typeface="Traditional Arabic"/>
              </a:rPr>
              <a:t>لقد ربط الصوفية أيضا بين مقام السماع ومقام التوكل على الحق تعالى ، فالتوكل هو الاعتماد على الحق تعالى وحده مع الأخذ بالأسباب والأحداث دون الاعتماد عليها .</a:t>
            </a:r>
            <a:endParaRPr sz="19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